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6" d="100"/>
          <a:sy n="46" d="100"/>
        </p:scale>
        <p:origin x="-64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37C72132-3966-44B8-A702-823871736C69}" type="datetimeFigureOut">
              <a:rPr lang="es-ES" smtClean="0"/>
              <a:pPr/>
              <a:t>28/05/2012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B2C03AC-4E18-4348-9F6D-860D8D3FC301}"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37C72132-3966-44B8-A702-823871736C69}" type="datetimeFigureOut">
              <a:rPr lang="es-ES" smtClean="0"/>
              <a:pPr/>
              <a:t>28/05/2012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B2C03AC-4E18-4348-9F6D-860D8D3FC301}"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37C72132-3966-44B8-A702-823871736C69}" type="datetimeFigureOut">
              <a:rPr lang="es-ES" smtClean="0"/>
              <a:pPr/>
              <a:t>28/05/2012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B2C03AC-4E18-4348-9F6D-860D8D3FC301}"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37C72132-3966-44B8-A702-823871736C69}" type="datetimeFigureOut">
              <a:rPr lang="es-ES" smtClean="0"/>
              <a:pPr/>
              <a:t>28/05/2012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B2C03AC-4E18-4348-9F6D-860D8D3FC301}"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37C72132-3966-44B8-A702-823871736C69}" type="datetimeFigureOut">
              <a:rPr lang="es-ES" smtClean="0"/>
              <a:pPr/>
              <a:t>28/05/2012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B2C03AC-4E18-4348-9F6D-860D8D3FC301}"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37C72132-3966-44B8-A702-823871736C69}" type="datetimeFigureOut">
              <a:rPr lang="es-ES" smtClean="0"/>
              <a:pPr/>
              <a:t>28/05/2012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DB2C03AC-4E18-4348-9F6D-860D8D3FC301}"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37C72132-3966-44B8-A702-823871736C69}" type="datetimeFigureOut">
              <a:rPr lang="es-ES" smtClean="0"/>
              <a:pPr/>
              <a:t>28/05/2012</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DB2C03AC-4E18-4348-9F6D-860D8D3FC301}"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37C72132-3966-44B8-A702-823871736C69}" type="datetimeFigureOut">
              <a:rPr lang="es-ES" smtClean="0"/>
              <a:pPr/>
              <a:t>28/05/2012</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DB2C03AC-4E18-4348-9F6D-860D8D3FC301}"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7C72132-3966-44B8-A702-823871736C69}" type="datetimeFigureOut">
              <a:rPr lang="es-ES" smtClean="0"/>
              <a:pPr/>
              <a:t>28/05/2012</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DB2C03AC-4E18-4348-9F6D-860D8D3FC301}"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7C72132-3966-44B8-A702-823871736C69}" type="datetimeFigureOut">
              <a:rPr lang="es-ES" smtClean="0"/>
              <a:pPr/>
              <a:t>28/05/2012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DB2C03AC-4E18-4348-9F6D-860D8D3FC301}"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7C72132-3966-44B8-A702-823871736C69}" type="datetimeFigureOut">
              <a:rPr lang="es-ES" smtClean="0"/>
              <a:pPr/>
              <a:t>28/05/2012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DB2C03AC-4E18-4348-9F6D-860D8D3FC301}"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C72132-3966-44B8-A702-823871736C69}" type="datetimeFigureOut">
              <a:rPr lang="es-ES" smtClean="0"/>
              <a:pPr/>
              <a:t>28/05/2012</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2C03AC-4E18-4348-9F6D-860D8D3FC301}"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NORMAS DE ACREDITACION Y CERTIFICACION ESCOLAR</a:t>
            </a:r>
            <a:endParaRPr lang="es-ES" dirty="0"/>
          </a:p>
        </p:txBody>
      </p:sp>
      <p:sp>
        <p:nvSpPr>
          <p:cNvPr id="3" name="2 Subtítulo"/>
          <p:cNvSpPr>
            <a:spLocks noGrp="1"/>
          </p:cNvSpPr>
          <p:nvPr>
            <p:ph type="subTitle" idx="1"/>
          </p:nvPr>
        </p:nvSpPr>
        <p:spPr/>
        <p:txBody>
          <a:bodyPr/>
          <a:lstStyle/>
          <a:p>
            <a:r>
              <a:rPr lang="es-ES" b="1" dirty="0"/>
              <a:t>TÍTULO I </a:t>
            </a:r>
          </a:p>
          <a:p>
            <a:r>
              <a:rPr lang="es-ES" b="1" dirty="0"/>
              <a:t>Disposiciones Generales </a:t>
            </a:r>
          </a:p>
          <a:p>
            <a:endParaRPr lang="es-MX" dirty="0" smtClean="0"/>
          </a:p>
          <a:p>
            <a:endParaRPr lang="es-MX" dirty="0"/>
          </a:p>
          <a:p>
            <a:endParaRPr lang="es-MX" dirty="0" smtClean="0"/>
          </a:p>
          <a:p>
            <a:endParaRPr lang="es-MX" dirty="0"/>
          </a:p>
          <a:p>
            <a:endParaRPr lang="es-MX" dirty="0" smtClean="0"/>
          </a:p>
          <a:p>
            <a:endParaRPr lang="es-MX" dirty="0"/>
          </a:p>
          <a:p>
            <a:endParaRPr lang="es-E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sp>
        <p:nvSpPr>
          <p:cNvPr id="3" name="2 Marcador de contenido"/>
          <p:cNvSpPr>
            <a:spLocks noGrp="1"/>
          </p:cNvSpPr>
          <p:nvPr>
            <p:ph idx="1"/>
          </p:nvPr>
        </p:nvSpPr>
        <p:spPr/>
        <p:txBody>
          <a:bodyPr/>
          <a:lstStyle/>
          <a:p>
            <a:r>
              <a:rPr lang="es-ES" dirty="0"/>
              <a:t>Acelerar procesos de inscripción a servicios de la educación media superior, </a:t>
            </a:r>
          </a:p>
          <a:p>
            <a:r>
              <a:rPr lang="es-ES" b="1" dirty="0"/>
              <a:t>Contenido de los Registros Escolares Federales: </a:t>
            </a:r>
          </a:p>
          <a:p>
            <a:r>
              <a:rPr lang="es-ES" dirty="0"/>
              <a:t>Las autoridades educativas revisarán periódicamente los datos mínimos y máximos </a:t>
            </a:r>
          </a:p>
          <a:p>
            <a:r>
              <a:rPr lang="es-ES" b="1" dirty="0"/>
              <a:t>Periodos de Transferencia de Datos a los Registros Escolares: </a:t>
            </a:r>
          </a:p>
          <a:p>
            <a:endParaRPr lang="es-MX" dirty="0" smtClean="0"/>
          </a:p>
          <a:p>
            <a:endParaRPr lang="es-E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3600" dirty="0"/>
              <a:t>cuando menos al inicio y fin de cada ciclo escolar. </a:t>
            </a:r>
            <a:r>
              <a:rPr lang="es-ES" dirty="0"/>
              <a:t/>
            </a:r>
            <a:br>
              <a:rPr lang="es-ES" dirty="0"/>
            </a:br>
            <a:endParaRPr lang="es-ES" dirty="0"/>
          </a:p>
        </p:txBody>
      </p:sp>
      <p:sp>
        <p:nvSpPr>
          <p:cNvPr id="3" name="2 Marcador de contenido"/>
          <p:cNvSpPr>
            <a:spLocks noGrp="1"/>
          </p:cNvSpPr>
          <p:nvPr>
            <p:ph idx="1"/>
          </p:nvPr>
        </p:nvSpPr>
        <p:spPr/>
        <p:txBody>
          <a:bodyPr/>
          <a:lstStyle/>
          <a:p>
            <a:r>
              <a:rPr lang="es-ES" dirty="0"/>
              <a:t>Lo anterior, a más tardar en las fechas que señala el siguiente calendario que en congruencia con la estadística que recaba mediante los diversos formatos 911, la Dirección General de Planeación y Programación de la Secretaría de Educación Pública: </a:t>
            </a:r>
          </a:p>
          <a:p>
            <a:endParaRPr lang="es-MX" dirty="0" smtClean="0"/>
          </a:p>
          <a:p>
            <a:endParaRPr lang="es-MX" dirty="0"/>
          </a:p>
          <a:p>
            <a:endParaRPr lang="es-E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a:t>Sistemas Locales de Control Escolar: </a:t>
            </a:r>
            <a:br>
              <a:rPr lang="es-ES" b="1" dirty="0"/>
            </a:br>
            <a:endParaRPr lang="es-ES" dirty="0"/>
          </a:p>
        </p:txBody>
      </p:sp>
      <p:sp>
        <p:nvSpPr>
          <p:cNvPr id="3" name="2 Marcador de contenido"/>
          <p:cNvSpPr>
            <a:spLocks noGrp="1"/>
          </p:cNvSpPr>
          <p:nvPr>
            <p:ph idx="1"/>
          </p:nvPr>
        </p:nvSpPr>
        <p:spPr/>
        <p:txBody>
          <a:bodyPr>
            <a:normAutofit fontScale="92500" lnSpcReduction="20000"/>
          </a:bodyPr>
          <a:lstStyle/>
          <a:p>
            <a:r>
              <a:rPr lang="es-ES" dirty="0"/>
              <a:t>se promoverá el uso de </a:t>
            </a:r>
            <a:r>
              <a:rPr lang="es-ES" i="1" dirty="0"/>
              <a:t>“correos electrónicos institucionales”, “boletas electrónicas” y “certificados electrónicos” </a:t>
            </a:r>
          </a:p>
          <a:p>
            <a:r>
              <a:rPr lang="es-ES" b="1" dirty="0"/>
              <a:t>Trámites en Línea: </a:t>
            </a:r>
          </a:p>
          <a:p>
            <a:r>
              <a:rPr lang="es-ES" dirty="0"/>
              <a:t>DEL DISEÑO Y PRODUCCIÓN DE FORMATOS </a:t>
            </a:r>
          </a:p>
          <a:p>
            <a:r>
              <a:rPr lang="es-ES" dirty="0"/>
              <a:t>Es responsabilidad de cada autoridad educativa local u organismo que preste servicios educativos, diseñar, producir y distribuir los formatos de apoyo al control escolar y aquellos documentos de certificación </a:t>
            </a:r>
            <a:r>
              <a:rPr lang="es-ES" i="1" dirty="0"/>
              <a:t>(boletas, certificados, constancias, diplomas, </a:t>
            </a:r>
          </a:p>
          <a:p>
            <a:endParaRPr lang="es-E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3100" b="1" dirty="0"/>
              <a:t>Boletas, Constancias y Certificados Electrónicos: </a:t>
            </a:r>
            <a:r>
              <a:rPr lang="es-ES" b="1" dirty="0"/>
              <a:t/>
            </a:r>
            <a:br>
              <a:rPr lang="es-ES" b="1" dirty="0"/>
            </a:br>
            <a:endParaRPr lang="es-ES" dirty="0"/>
          </a:p>
        </p:txBody>
      </p:sp>
      <p:sp>
        <p:nvSpPr>
          <p:cNvPr id="3" name="2 Marcador de contenido"/>
          <p:cNvSpPr>
            <a:spLocks noGrp="1"/>
          </p:cNvSpPr>
          <p:nvPr>
            <p:ph idx="1"/>
          </p:nvPr>
        </p:nvSpPr>
        <p:spPr/>
        <p:txBody>
          <a:bodyPr/>
          <a:lstStyle/>
          <a:p>
            <a:r>
              <a:rPr lang="es-ES" dirty="0"/>
              <a:t>La autorización para emitir boletas, constancias y certificados electrónicos estará condicionada a que la información respectiva se inscriba en el RNA y en el RODAC, </a:t>
            </a:r>
          </a:p>
          <a:p>
            <a:endParaRPr lang="es-MX" dirty="0" smtClean="0"/>
          </a:p>
          <a:p>
            <a:endParaRPr lang="es-MX" dirty="0"/>
          </a:p>
          <a:p>
            <a:endParaRPr lang="es-MX" dirty="0" smtClean="0"/>
          </a:p>
          <a:p>
            <a:endParaRPr lang="es-MX" dirty="0"/>
          </a:p>
          <a:p>
            <a:endParaRPr lang="es-E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a:t>Formatos de Certificación: </a:t>
            </a:r>
            <a:br>
              <a:rPr lang="es-ES" b="1" dirty="0"/>
            </a:br>
            <a:endParaRPr lang="es-ES" dirty="0"/>
          </a:p>
        </p:txBody>
      </p:sp>
      <p:sp>
        <p:nvSpPr>
          <p:cNvPr id="3" name="2 Marcador de contenido"/>
          <p:cNvSpPr>
            <a:spLocks noGrp="1"/>
          </p:cNvSpPr>
          <p:nvPr>
            <p:ph idx="1"/>
          </p:nvPr>
        </p:nvSpPr>
        <p:spPr/>
        <p:txBody>
          <a:bodyPr>
            <a:normAutofit/>
          </a:bodyPr>
          <a:lstStyle/>
          <a:p>
            <a:endParaRPr lang="es-ES" dirty="0"/>
          </a:p>
          <a:p>
            <a:r>
              <a:rPr lang="es-ES" b="1" dirty="0"/>
              <a:t>Primaria 	</a:t>
            </a:r>
            <a:endParaRPr lang="es-ES" b="1" dirty="0" smtClean="0"/>
          </a:p>
          <a:p>
            <a:r>
              <a:rPr lang="es-ES" b="1" dirty="0" smtClean="0"/>
              <a:t>Certificado </a:t>
            </a:r>
            <a:r>
              <a:rPr lang="es-ES" b="1" dirty="0"/>
              <a:t>de Terminación de Estudios: </a:t>
            </a:r>
            <a:r>
              <a:rPr lang="es-ES" b="1" dirty="0" smtClean="0"/>
              <a:t>Certificación </a:t>
            </a:r>
            <a:r>
              <a:rPr lang="es-ES" b="1" dirty="0"/>
              <a:t>de Estudios: 	</a:t>
            </a:r>
            <a:endParaRPr lang="es-ES" dirty="0"/>
          </a:p>
          <a:p>
            <a:r>
              <a:rPr lang="es-ES" b="1" dirty="0"/>
              <a:t>Resolución de Revalidación de Estudios: 	</a:t>
            </a:r>
            <a:endParaRPr lang="es-ES" dirty="0"/>
          </a:p>
          <a:p>
            <a:r>
              <a:rPr lang="es-ES" b="1" dirty="0"/>
              <a:t>Boleta de Evaluación: 	</a:t>
            </a:r>
          </a:p>
          <a:p>
            <a:endParaRPr lang="es-ES" dirty="0"/>
          </a:p>
          <a:p>
            <a:endParaRPr lang="es-ES" dirty="0"/>
          </a:p>
          <a:p>
            <a:endParaRPr lang="es-ES" dirty="0"/>
          </a:p>
          <a:p>
            <a:endParaRPr lang="es-E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a:t>Formatos de Apoyo al Control Escolar: </a:t>
            </a:r>
            <a:br>
              <a:rPr lang="es-ES" b="1" dirty="0"/>
            </a:br>
            <a:endParaRPr lang="es-ES" dirty="0"/>
          </a:p>
        </p:txBody>
      </p:sp>
      <p:sp>
        <p:nvSpPr>
          <p:cNvPr id="3" name="2 Marcador de contenido"/>
          <p:cNvSpPr>
            <a:spLocks noGrp="1"/>
          </p:cNvSpPr>
          <p:nvPr>
            <p:ph idx="1"/>
          </p:nvPr>
        </p:nvSpPr>
        <p:spPr/>
        <p:txBody>
          <a:bodyPr>
            <a:normAutofit fontScale="47500" lnSpcReduction="20000"/>
          </a:bodyPr>
          <a:lstStyle/>
          <a:p>
            <a:pPr>
              <a:buNone/>
            </a:pPr>
            <a:r>
              <a:rPr lang="es-ES" b="1" dirty="0" smtClean="0"/>
              <a:t>Primaria </a:t>
            </a:r>
            <a:r>
              <a:rPr lang="es-ES" b="1" dirty="0"/>
              <a:t>	</a:t>
            </a:r>
          </a:p>
          <a:p>
            <a:endParaRPr lang="es-ES" dirty="0"/>
          </a:p>
          <a:p>
            <a:endParaRPr lang="es-ES" dirty="0"/>
          </a:p>
          <a:p>
            <a:endParaRPr lang="es-ES" dirty="0"/>
          </a:p>
          <a:p>
            <a:r>
              <a:rPr lang="es-ES" dirty="0"/>
              <a:t>Inscripción y Acreditación Escolar (IAE) de primero a quinto grado. </a:t>
            </a:r>
          </a:p>
          <a:p>
            <a:endParaRPr lang="es-ES" dirty="0"/>
          </a:p>
          <a:p>
            <a:r>
              <a:rPr lang="es-ES" dirty="0"/>
              <a:t> Inscripción y Acreditación Escolar (IAE) de Educación Primaria Indígena de primero a quinto grado. </a:t>
            </a:r>
          </a:p>
          <a:p>
            <a:endParaRPr lang="es-ES" dirty="0"/>
          </a:p>
          <a:p>
            <a:r>
              <a:rPr lang="es-ES" dirty="0"/>
              <a:t> Corrección de Errores y Omisiones de Certificados de Terminación de Estudios (CAP-2). </a:t>
            </a:r>
          </a:p>
          <a:p>
            <a:endParaRPr lang="es-ES" dirty="0"/>
          </a:p>
          <a:p>
            <a:r>
              <a:rPr lang="es-ES" dirty="0"/>
              <a:t> Control de Reinscripción y Folios de Certificados de Terminación de Estudios (CREL). </a:t>
            </a:r>
          </a:p>
          <a:p>
            <a:endParaRPr lang="es-ES" dirty="0"/>
          </a:p>
          <a:p>
            <a:r>
              <a:rPr lang="es-ES" dirty="0"/>
              <a:t> Control de Reinscripción y Folios de Certificados de Terminación de Estudios de Educación Primaria Indígena (CREL). </a:t>
            </a:r>
          </a:p>
          <a:p>
            <a:endParaRPr lang="es-ES" dirty="0"/>
          </a:p>
          <a:p>
            <a:r>
              <a:rPr lang="es-ES" dirty="0"/>
              <a:t> Lista de asistencia y registro de evaluaciones. </a:t>
            </a:r>
          </a:p>
          <a:p>
            <a:r>
              <a:rPr lang="es-ES" dirty="0"/>
              <a:t>	</a:t>
            </a:r>
          </a:p>
          <a:p>
            <a:endParaRPr lang="es-ES" dirty="0"/>
          </a:p>
          <a:p>
            <a:endParaRPr lang="es-E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3100" b="1" dirty="0"/>
              <a:t>Solicitud a la DGAIR de Formatos de Certificación y Apoyo al Control Escolar </a:t>
            </a:r>
            <a:r>
              <a:rPr lang="es-ES" b="1" dirty="0"/>
              <a:t/>
            </a:r>
            <a:br>
              <a:rPr lang="es-ES" b="1" dirty="0"/>
            </a:br>
            <a:endParaRPr lang="es-ES" dirty="0"/>
          </a:p>
        </p:txBody>
      </p:sp>
      <p:sp>
        <p:nvSpPr>
          <p:cNvPr id="3" name="2 Marcador de contenido"/>
          <p:cNvSpPr>
            <a:spLocks noGrp="1"/>
          </p:cNvSpPr>
          <p:nvPr>
            <p:ph idx="1"/>
          </p:nvPr>
        </p:nvSpPr>
        <p:spPr/>
        <p:txBody>
          <a:bodyPr>
            <a:normAutofit fontScale="92500"/>
          </a:bodyPr>
          <a:lstStyle/>
          <a:p>
            <a:r>
              <a:rPr lang="es-ES" b="1" dirty="0"/>
              <a:t>Distribución del Documento de Normas y Formatos de Certificación y Apoyo al Control Escolar: </a:t>
            </a:r>
          </a:p>
          <a:p>
            <a:r>
              <a:rPr lang="es-ES" dirty="0"/>
              <a:t>En aquellos casos en que las Áreas de Control Escolar, utilicen los formatos producidos por la DGAIR, contarán con 40 días hábiles, a partir de la fecha de recepción de las boletas de evaluación, como máximo, para la entrega de éstas a los planteles de educación primaria y secundaria. </a:t>
            </a:r>
          </a:p>
          <a:p>
            <a:endParaRPr lang="es-E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2700" dirty="0"/>
              <a:t>RESPONSABILIDADES DE LOS DIRECTORES Y RESPONSABLES DE PLANTEL </a:t>
            </a:r>
            <a:r>
              <a:rPr lang="es-ES" dirty="0"/>
              <a:t/>
            </a:r>
            <a:br>
              <a:rPr lang="es-ES" dirty="0"/>
            </a:br>
            <a:endParaRPr lang="es-ES" dirty="0"/>
          </a:p>
        </p:txBody>
      </p:sp>
      <p:sp>
        <p:nvSpPr>
          <p:cNvPr id="3" name="2 Marcador de contenido"/>
          <p:cNvSpPr>
            <a:spLocks noGrp="1"/>
          </p:cNvSpPr>
          <p:nvPr>
            <p:ph idx="1"/>
          </p:nvPr>
        </p:nvSpPr>
        <p:spPr/>
        <p:txBody>
          <a:bodyPr>
            <a:normAutofit fontScale="92500"/>
          </a:bodyPr>
          <a:lstStyle/>
          <a:p>
            <a:r>
              <a:rPr lang="es-ES" b="1" dirty="0"/>
              <a:t>Aplicación de las Normas de Control Escolar por los Directores y Responsables de Plantel: El Director del plantel tanto oficial como particular incorporada, es responsable de: </a:t>
            </a:r>
          </a:p>
          <a:p>
            <a:r>
              <a:rPr lang="es-ES" dirty="0" smtClean="0"/>
              <a:t> </a:t>
            </a:r>
            <a:r>
              <a:rPr lang="es-ES" dirty="0"/>
              <a:t>La difusión y aplicación de las presentes normas; </a:t>
            </a:r>
          </a:p>
          <a:p>
            <a:r>
              <a:rPr lang="es-ES" dirty="0" smtClean="0"/>
              <a:t> </a:t>
            </a:r>
            <a:r>
              <a:rPr lang="es-ES" dirty="0"/>
              <a:t>La información proporcionada por la escuela al Área de Control Escolar; </a:t>
            </a:r>
          </a:p>
          <a:p>
            <a:r>
              <a:rPr lang="es-ES" dirty="0" smtClean="0"/>
              <a:t> </a:t>
            </a:r>
            <a:r>
              <a:rPr lang="es-ES" dirty="0"/>
              <a:t>La expedición y entrega oportuna de documentos de acreditación y certificación. </a:t>
            </a:r>
          </a:p>
          <a:p>
            <a:endParaRPr lang="es-E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normAutofit fontScale="92500"/>
          </a:bodyPr>
          <a:lstStyle/>
          <a:p>
            <a:r>
              <a:rPr lang="es-ES" dirty="0"/>
              <a:t>Establecer y asegurar como parte de la organización escolar, los tiempos y espacios necesarios para el trabajo multidisciplinario, para realizar tanto la Evaluación Psicopedagógica, como la Propuesta Curricular Adaptada para los alumnos con necesidades educativas especiales. </a:t>
            </a:r>
          </a:p>
          <a:p>
            <a:r>
              <a:rPr lang="es-ES" b="1" dirty="0"/>
              <a:t>Los equipos multidisciplinarios: Estarán compuestos por el Director de la escuela; docentes de grupo; equipo de apoyo de USAER, </a:t>
            </a:r>
          </a:p>
          <a:p>
            <a:endParaRPr lang="es-E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normAutofit fontScale="85000" lnSpcReduction="10000"/>
          </a:bodyPr>
          <a:lstStyle/>
          <a:p>
            <a:r>
              <a:rPr lang="es-ES" b="1" dirty="0"/>
              <a:t>Tratándose de alumnos con discapacidad o con aptitudes sobresalientes, la implementación de la Propuesta Curricular Adaptada, así como de la Promoción anticipada de grado o nivel educativo, </a:t>
            </a:r>
          </a:p>
          <a:p>
            <a:r>
              <a:rPr lang="es-ES" b="1" dirty="0"/>
              <a:t>Cumplimiento del Calendario Escolar: </a:t>
            </a:r>
          </a:p>
          <a:p>
            <a:r>
              <a:rPr lang="es-ES" dirty="0"/>
              <a:t>De esta forma, cuando no sea posible dar cumplimiento puntual al calendario escolar, y previa autorización que se solicite a las autoridades competentes, los directores, con apoyo de los educadores, podrán en caso de suspensión parcial o total de una o más jornadas escolares: </a:t>
            </a:r>
          </a:p>
          <a:p>
            <a:endParaRPr lang="es-E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CAPÍTULO I.1 </a:t>
            </a:r>
            <a:br>
              <a:rPr lang="es-ES" dirty="0"/>
            </a:br>
            <a:r>
              <a:rPr lang="es-ES" dirty="0"/>
              <a:t>OBJETO Y ÁMBITO DE APLICACIÓN </a:t>
            </a:r>
            <a:br>
              <a:rPr lang="es-ES" dirty="0"/>
            </a:br>
            <a:endParaRPr lang="es-ES" dirty="0"/>
          </a:p>
        </p:txBody>
      </p:sp>
      <p:sp>
        <p:nvSpPr>
          <p:cNvPr id="3" name="2 Marcador de contenido"/>
          <p:cNvSpPr>
            <a:spLocks noGrp="1"/>
          </p:cNvSpPr>
          <p:nvPr>
            <p:ph idx="1"/>
          </p:nvPr>
        </p:nvSpPr>
        <p:spPr/>
        <p:txBody>
          <a:bodyPr>
            <a:normAutofit lnSpcReduction="10000"/>
          </a:bodyPr>
          <a:lstStyle/>
          <a:p>
            <a:r>
              <a:rPr lang="es-ES" b="1" dirty="0"/>
              <a:t>1.- Objeto de las Normas: </a:t>
            </a:r>
            <a:r>
              <a:rPr lang="es-ES" i="1" dirty="0"/>
              <a:t>Favorecer que los individuos ejerzan su derecho constitucional a recibir educación básica </a:t>
            </a:r>
          </a:p>
          <a:p>
            <a:endParaRPr lang="es-ES" dirty="0"/>
          </a:p>
          <a:p>
            <a:r>
              <a:rPr lang="es-ES" b="1" dirty="0"/>
              <a:t>Servicios Educativos a que aplican las Normas de Control Escolar: Las presentes normas son aplicables a los servicios regulares educativos oficiales y particulares incorporados del tipo básico, incluyendo la educación indígena </a:t>
            </a:r>
          </a:p>
          <a:p>
            <a:endParaRPr lang="es-MX" b="1" dirty="0" smtClean="0"/>
          </a:p>
          <a:p>
            <a:endParaRPr lang="es-MX" b="1" dirty="0"/>
          </a:p>
          <a:p>
            <a:endParaRPr lang="es-MX" b="1" dirty="0" smtClean="0"/>
          </a:p>
          <a:p>
            <a:endParaRPr lang="es-ES" b="1" dirty="0"/>
          </a:p>
          <a:p>
            <a:endParaRPr lang="es-E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normAutofit fontScale="85000" lnSpcReduction="10000"/>
          </a:bodyPr>
          <a:lstStyle/>
          <a:p>
            <a:r>
              <a:rPr lang="es-ES" dirty="0"/>
              <a:t>Habilitar días u horarios extraordinarios que permitan recuperar la jornada escolar que resulte </a:t>
            </a:r>
            <a:r>
              <a:rPr lang="es-ES" dirty="0" smtClean="0"/>
              <a:t>interrumpida</a:t>
            </a:r>
            <a:endParaRPr lang="es-ES" dirty="0"/>
          </a:p>
          <a:p>
            <a:r>
              <a:rPr lang="es-ES" dirty="0"/>
              <a:t>Reducir durante el ciclo escolar la realización de actividades que puedan ocasionar interrupciones al desarrollo de los planes y programas de estudio, como convivios, festivales y otras actividades no </a:t>
            </a:r>
            <a:r>
              <a:rPr lang="es-ES" dirty="0" smtClean="0"/>
              <a:t>curriculares </a:t>
            </a:r>
            <a:endParaRPr lang="es-ES" dirty="0"/>
          </a:p>
          <a:p>
            <a:r>
              <a:rPr lang="es-ES" dirty="0"/>
              <a:t>En su caso, promover que en las escuelas primarias, alguna de las sesiones del Consejo Técnico, se celebre fuera de la jornada escolar, y </a:t>
            </a:r>
          </a:p>
          <a:p>
            <a:r>
              <a:rPr lang="es-ES" dirty="0"/>
              <a:t>reducir o simplificar las cargas administrativas de los maestros, </a:t>
            </a:r>
          </a:p>
          <a:p>
            <a:endParaRPr lang="es-E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a:t>Trámites de Inscripción </a:t>
            </a:r>
            <a:br>
              <a:rPr lang="es-ES" b="1" dirty="0"/>
            </a:br>
            <a:endParaRPr lang="es-ES" dirty="0"/>
          </a:p>
        </p:txBody>
      </p:sp>
      <p:sp>
        <p:nvSpPr>
          <p:cNvPr id="3" name="2 Marcador de contenido"/>
          <p:cNvSpPr>
            <a:spLocks noGrp="1"/>
          </p:cNvSpPr>
          <p:nvPr>
            <p:ph idx="1"/>
          </p:nvPr>
        </p:nvSpPr>
        <p:spPr/>
        <p:txBody>
          <a:bodyPr>
            <a:normAutofit fontScale="47500" lnSpcReduction="20000"/>
          </a:bodyPr>
          <a:lstStyle/>
          <a:p>
            <a:pPr>
              <a:buNone/>
            </a:pPr>
            <a:r>
              <a:rPr lang="es-ES" dirty="0" smtClean="0"/>
              <a:t>Primaria </a:t>
            </a:r>
            <a:r>
              <a:rPr lang="es-ES" dirty="0"/>
              <a:t>	</a:t>
            </a:r>
          </a:p>
          <a:p>
            <a:r>
              <a:rPr lang="es-ES" dirty="0"/>
              <a:t>Contar con </a:t>
            </a:r>
            <a:r>
              <a:rPr lang="es-ES" b="1" dirty="0"/>
              <a:t>seis años cumplidos al 31 de diciembre del año de inicio de ciclo escolar como edad mínima. 	</a:t>
            </a:r>
          </a:p>
          <a:p>
            <a:pPr>
              <a:buNone/>
            </a:pPr>
            <a:endParaRPr lang="es-ES" dirty="0"/>
          </a:p>
          <a:p>
            <a:r>
              <a:rPr lang="es-ES" dirty="0"/>
              <a:t>Copia certificada del </a:t>
            </a:r>
            <a:r>
              <a:rPr lang="es-ES" b="1" dirty="0"/>
              <a:t>Acta de Nacimiento o Documento Legal Equivalente. </a:t>
            </a:r>
          </a:p>
          <a:p>
            <a:endParaRPr lang="es-ES" dirty="0"/>
          </a:p>
          <a:p>
            <a:r>
              <a:rPr lang="es-ES" dirty="0"/>
              <a:t>II. Constancia de la Clave Única de Registro de Población (</a:t>
            </a:r>
            <a:r>
              <a:rPr lang="es-ES" b="1" dirty="0"/>
              <a:t>CURP</a:t>
            </a:r>
            <a:r>
              <a:rPr lang="es-ES" b="1" dirty="0" smtClean="0"/>
              <a:t>),</a:t>
            </a:r>
            <a:endParaRPr lang="es-ES" b="1" dirty="0"/>
          </a:p>
          <a:p>
            <a:endParaRPr lang="es-ES" dirty="0"/>
          </a:p>
          <a:p>
            <a:r>
              <a:rPr lang="es-ES" dirty="0"/>
              <a:t> Cédula de Identidad Personal. </a:t>
            </a:r>
          </a:p>
          <a:p>
            <a:endParaRPr lang="es-ES" dirty="0"/>
          </a:p>
          <a:p>
            <a:r>
              <a:rPr lang="es-ES" dirty="0"/>
              <a:t>III. </a:t>
            </a:r>
            <a:r>
              <a:rPr lang="es-ES" b="1" dirty="0"/>
              <a:t>Cartilla Nacional de Vacunación o Salud, en caso de contar con ella. </a:t>
            </a:r>
          </a:p>
          <a:p>
            <a:endParaRPr lang="es-ES" dirty="0"/>
          </a:p>
          <a:p>
            <a:r>
              <a:rPr lang="es-ES" dirty="0"/>
              <a:t>IV. </a:t>
            </a:r>
            <a:r>
              <a:rPr lang="es-ES" b="1" dirty="0"/>
              <a:t>Informe de Evaluación Psicopedagógica, en su caso. </a:t>
            </a:r>
          </a:p>
          <a:p>
            <a:endParaRPr lang="es-ES" dirty="0"/>
          </a:p>
          <a:p>
            <a:r>
              <a:rPr lang="es-ES" dirty="0"/>
              <a:t>V. </a:t>
            </a:r>
            <a:r>
              <a:rPr lang="es-ES" b="1" dirty="0"/>
              <a:t>Propuesta Curricular Adaptada, en su caso. </a:t>
            </a:r>
          </a:p>
          <a:p>
            <a:endParaRPr lang="es-ES" dirty="0"/>
          </a:p>
          <a:p>
            <a:r>
              <a:rPr lang="es-ES" dirty="0"/>
              <a:t>VI. Portafolio de evidencias, </a:t>
            </a:r>
          </a:p>
          <a:p>
            <a:pPr>
              <a:buNone/>
            </a:pPr>
            <a:endParaRPr lang="es-ES" dirty="0"/>
          </a:p>
          <a:p>
            <a:r>
              <a:rPr lang="es-ES" dirty="0"/>
              <a:t>Certificado o Certificación de Estudios de Educación Preescolar 	</a:t>
            </a:r>
          </a:p>
          <a:p>
            <a:endParaRPr lang="es-ES" dirty="0"/>
          </a:p>
          <a:p>
            <a:endParaRPr lang="es-ES" dirty="0"/>
          </a:p>
          <a:p>
            <a:endParaRPr lang="es-ES" dirty="0"/>
          </a:p>
          <a:p>
            <a:endParaRPr lang="es-E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
            </a:r>
            <a:br>
              <a:rPr lang="es-ES" dirty="0"/>
            </a:br>
            <a:r>
              <a:rPr lang="es-ES" sz="3600" dirty="0"/>
              <a:t/>
            </a:r>
            <a:br>
              <a:rPr lang="es-ES" sz="3600" dirty="0"/>
            </a:br>
            <a:r>
              <a:rPr lang="es-ES" sz="3600" dirty="0" smtClean="0"/>
              <a:t/>
            </a:r>
            <a:br>
              <a:rPr lang="es-ES" sz="3600" dirty="0" smtClean="0"/>
            </a:br>
            <a:r>
              <a:rPr lang="es-ES" sz="3600" dirty="0"/>
              <a:t/>
            </a:r>
            <a:br>
              <a:rPr lang="es-ES" sz="3600" dirty="0"/>
            </a:br>
            <a:r>
              <a:rPr lang="es-ES" sz="3600" dirty="0" smtClean="0"/>
              <a:t>ALUMNOS </a:t>
            </a:r>
            <a:r>
              <a:rPr lang="es-ES" sz="3600" dirty="0"/>
              <a:t>CON NECESIDADES ESPECIALES </a:t>
            </a:r>
            <a:r>
              <a:rPr lang="es-ES" dirty="0"/>
              <a:t/>
            </a:r>
            <a:br>
              <a:rPr lang="es-ES" dirty="0"/>
            </a:br>
            <a:r>
              <a:rPr lang="es-ES" dirty="0"/>
              <a:t/>
            </a:r>
            <a:br>
              <a:rPr lang="es-ES" dirty="0"/>
            </a:br>
            <a:r>
              <a:rPr lang="es-ES" dirty="0"/>
              <a:t>	</a:t>
            </a:r>
            <a:br>
              <a:rPr lang="es-ES" dirty="0"/>
            </a:br>
            <a:r>
              <a:rPr lang="es-ES" dirty="0"/>
              <a:t/>
            </a:r>
            <a:br>
              <a:rPr lang="es-ES" dirty="0"/>
            </a:br>
            <a:endParaRPr lang="es-ES" dirty="0"/>
          </a:p>
        </p:txBody>
      </p:sp>
      <p:sp>
        <p:nvSpPr>
          <p:cNvPr id="3" name="2 Marcador de contenido"/>
          <p:cNvSpPr>
            <a:spLocks noGrp="1"/>
          </p:cNvSpPr>
          <p:nvPr>
            <p:ph idx="1"/>
          </p:nvPr>
        </p:nvSpPr>
        <p:spPr/>
        <p:txBody>
          <a:bodyPr>
            <a:normAutofit fontScale="85000" lnSpcReduction="20000"/>
          </a:bodyPr>
          <a:lstStyle/>
          <a:p>
            <a:r>
              <a:rPr lang="es-ES" b="1" dirty="0"/>
              <a:t>Inscripción de Alumnos con Necesidades Especiales: El ingreso de los menores con necesidades educativas especiales se podrá realizar en cualquier momento del periodo escolar. </a:t>
            </a:r>
          </a:p>
          <a:p>
            <a:r>
              <a:rPr lang="es-ES" dirty="0"/>
              <a:t>ATENCIÓN DE ALUMNOS EN SITUACIÓN EXTRAEDAD </a:t>
            </a:r>
            <a:r>
              <a:rPr lang="es-ES" dirty="0" smtClean="0"/>
              <a:t>cursar dos grados en un ciclo escolar</a:t>
            </a:r>
            <a:endParaRPr lang="es-ES" dirty="0"/>
          </a:p>
          <a:p>
            <a:r>
              <a:rPr lang="es-ES" dirty="0"/>
              <a:t>El ingreso de los alumnos en situación de </a:t>
            </a:r>
            <a:r>
              <a:rPr lang="es-ES" dirty="0" err="1"/>
              <a:t>extraedad</a:t>
            </a:r>
            <a:r>
              <a:rPr lang="es-ES" dirty="0"/>
              <a:t> será al grado superior de cada ciclo escolar, esto es en los grados 2°, 4° y 6°, toda vez que cuando el alumno curse el grado superior de cada ciclo consolidará los aprendizajes esperados de los dos grados que conforman al ciclo al que sea integrado: </a:t>
            </a:r>
          </a:p>
          <a:p>
            <a:endParaRPr lang="es-E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a:t>Obligatoriedad de las Normas: Las presentes normas son obligatorias para los servicios educativos que preste la autoridad educativa federal. </a:t>
            </a:r>
            <a:br>
              <a:rPr lang="es-ES" b="1" dirty="0"/>
            </a:br>
            <a:endParaRPr lang="es-ES" dirty="0"/>
          </a:p>
        </p:txBody>
      </p:sp>
      <p:sp>
        <p:nvSpPr>
          <p:cNvPr id="3" name="2 Marcador de contenido"/>
          <p:cNvSpPr>
            <a:spLocks noGrp="1"/>
          </p:cNvSpPr>
          <p:nvPr>
            <p:ph idx="1"/>
          </p:nvPr>
        </p:nvSpPr>
        <p:spPr/>
        <p:txBody>
          <a:bodyPr>
            <a:normAutofit fontScale="70000" lnSpcReduction="20000"/>
          </a:bodyPr>
          <a:lstStyle/>
          <a:p>
            <a:r>
              <a:rPr lang="es-ES" b="1" dirty="0"/>
              <a:t>Difusión de las Normas</a:t>
            </a:r>
            <a:r>
              <a:rPr lang="es-ES" b="1" dirty="0" smtClean="0"/>
              <a:t>:</a:t>
            </a:r>
            <a:endParaRPr lang="es-ES" b="1" i="1" dirty="0"/>
          </a:p>
          <a:p>
            <a:r>
              <a:rPr lang="es-ES" b="1" i="1" dirty="0" smtClean="0"/>
              <a:t>Leyenda </a:t>
            </a:r>
            <a:r>
              <a:rPr lang="es-ES" b="1" i="1" dirty="0"/>
              <a:t>que se Recomienda incluir en los Formatos de Pre-inscripción, Inscripción o Reinscripción </a:t>
            </a:r>
          </a:p>
          <a:p>
            <a:r>
              <a:rPr lang="es-ES" b="1" i="1" dirty="0"/>
              <a:t>(entre otros documentos afines al control escolar) 	</a:t>
            </a:r>
          </a:p>
          <a:p>
            <a:r>
              <a:rPr lang="es-ES" i="1" dirty="0"/>
              <a:t>“Bajo protesta de decir verdad, conozco y acepto las “</a:t>
            </a:r>
            <a:r>
              <a:rPr lang="es-ES" b="1" i="1" dirty="0"/>
              <a:t>Normas de Control Escolar relativas a la Inscripción, Reinscripción, Acreditación, Regularización y Certificación en la Educación Básica” vigentes, emitidas por la “Dirección General de Acreditación, Incorporación y Revalidación” de la Secretaría de Educación Pública. Estas normas pueden consultarse en el Portal en Internet de la www.controlescolar.sep.gob.mx, sin perjuicio de que un ejemplar de las mismas deberá estar disponible para consulta de la comunidad escolar en cada plantel educativo.” 	</a:t>
            </a:r>
          </a:p>
          <a:p>
            <a:endParaRPr lang="es-MX" dirty="0" smtClean="0"/>
          </a:p>
          <a:p>
            <a:endParaRPr lang="es-ES" dirty="0"/>
          </a:p>
          <a:p>
            <a:endParaRPr lang="es-ES" b="1" dirty="0"/>
          </a:p>
          <a:p>
            <a:endParaRPr lang="es-E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Interpretación, Casos de Duda y Asuntos No Previstos:</a:t>
            </a:r>
            <a:endParaRPr lang="es-ES" dirty="0"/>
          </a:p>
        </p:txBody>
      </p:sp>
      <p:sp>
        <p:nvSpPr>
          <p:cNvPr id="3" name="2 Marcador de contenido"/>
          <p:cNvSpPr>
            <a:spLocks noGrp="1"/>
          </p:cNvSpPr>
          <p:nvPr>
            <p:ph idx="1"/>
          </p:nvPr>
        </p:nvSpPr>
        <p:spPr/>
        <p:txBody>
          <a:bodyPr>
            <a:normAutofit lnSpcReduction="10000"/>
          </a:bodyPr>
          <a:lstStyle/>
          <a:p>
            <a:pPr>
              <a:buNone/>
            </a:pPr>
            <a:r>
              <a:rPr lang="es-ES" b="1" dirty="0"/>
              <a:t> </a:t>
            </a:r>
            <a:r>
              <a:rPr lang="es-ES" b="1" dirty="0" smtClean="0"/>
              <a:t>   La </a:t>
            </a:r>
            <a:r>
              <a:rPr lang="es-ES" b="1" dirty="0"/>
              <a:t>Dirección General de Acreditación, Incorporación y Revalidación (DGAIR), será la responsable de interpretar las presentes normas, </a:t>
            </a:r>
          </a:p>
          <a:p>
            <a:r>
              <a:rPr lang="es-ES" dirty="0"/>
              <a:t>La resolución de los casos que no requieran la interpretación de la Dirección General de Acreditación, Incorporación y Revalidación, podrán también ser resueltas por las áreas de control escolar de cada entidad federativa. </a:t>
            </a:r>
          </a:p>
          <a:p>
            <a:endParaRPr lang="es-MX" dirty="0" smtClean="0"/>
          </a:p>
          <a:p>
            <a:endParaRPr lang="es-E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
            </a:r>
            <a:br>
              <a:rPr lang="es-ES" dirty="0"/>
            </a:br>
            <a:r>
              <a:rPr lang="es-ES" dirty="0"/>
              <a:t>DIFUSIÓN, DEFINICIONES Y DISPOSICIONES LEGALES APLICABLES </a:t>
            </a:r>
            <a:br>
              <a:rPr lang="es-ES" dirty="0"/>
            </a:br>
            <a:endParaRPr lang="es-ES" dirty="0"/>
          </a:p>
        </p:txBody>
      </p:sp>
      <p:sp>
        <p:nvSpPr>
          <p:cNvPr id="3" name="2 Marcador de contenido"/>
          <p:cNvSpPr>
            <a:spLocks noGrp="1"/>
          </p:cNvSpPr>
          <p:nvPr>
            <p:ph idx="1"/>
          </p:nvPr>
        </p:nvSpPr>
        <p:spPr/>
        <p:txBody>
          <a:bodyPr/>
          <a:lstStyle/>
          <a:p>
            <a:r>
              <a:rPr lang="es-ES" b="1" dirty="0"/>
              <a:t>Disponibilidad de la Normas: Las presentes normas, deberán estar disponibles en cada plantel, para consulta de los padres de familia o tutores, directivos, docentes, alumnos, integrantes del Consejo de Participación Social en la Educación y demás integrantes de la comunidad escolar. </a:t>
            </a:r>
          </a:p>
          <a:p>
            <a:endParaRPr lang="es-MX" dirty="0" smtClean="0"/>
          </a:p>
          <a:p>
            <a:endParaRPr lang="es-E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2700" dirty="0"/>
              <a:t>OTRAS DISPOSICIONES COMUNES A LOS DISTINTOS PROCESOS DE CONTROL ESCOLAR </a:t>
            </a:r>
            <a:r>
              <a:rPr lang="es-ES" dirty="0"/>
              <a:t/>
            </a:r>
            <a:br>
              <a:rPr lang="es-ES" dirty="0"/>
            </a:br>
            <a:endParaRPr lang="es-ES" dirty="0"/>
          </a:p>
        </p:txBody>
      </p:sp>
      <p:sp>
        <p:nvSpPr>
          <p:cNvPr id="3" name="2 Marcador de contenido"/>
          <p:cNvSpPr>
            <a:spLocks noGrp="1"/>
          </p:cNvSpPr>
          <p:nvPr>
            <p:ph idx="1"/>
          </p:nvPr>
        </p:nvSpPr>
        <p:spPr/>
        <p:txBody>
          <a:bodyPr>
            <a:normAutofit fontScale="70000" lnSpcReduction="20000"/>
          </a:bodyPr>
          <a:lstStyle/>
          <a:p>
            <a:r>
              <a:rPr lang="es-ES" b="1" dirty="0"/>
              <a:t>Prohibición para Retener Documentos: Por ningún motivo las autoridades escolares, directivos o docentes de una escuela podrán retener los documentos originales que se presenten para formalizar cualquier trámite o proceso objeto de las presentes normas, ni retener los documentos de certificación, incluso si los padres o tutores del alumno tuvieran cualquier adeudo con la institución educativa. </a:t>
            </a:r>
          </a:p>
          <a:p>
            <a:r>
              <a:rPr lang="es-ES" dirty="0"/>
              <a:t>La retención indebida de documentos será considerada una falta grave de las instituciones educativas y se iniciará en el área que corresponda el procedimiento administrativo de sanción, sin perjuicio de que tratándose de documentos escolares, la autoridad educativa podrá emitir los duplicados respectivos para facilitar la continuación de los estudios del educando. </a:t>
            </a:r>
          </a:p>
          <a:p>
            <a:endParaRPr lang="es-MX" dirty="0" smtClean="0"/>
          </a:p>
          <a:p>
            <a:endParaRPr lang="es-E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2700" b="1" dirty="0"/>
              <a:t>Derecho a la Identidad, Protección de Datos Personales y Registros Escolares </a:t>
            </a:r>
            <a:r>
              <a:rPr lang="es-ES" b="1" dirty="0"/>
              <a:t/>
            </a:r>
            <a:br>
              <a:rPr lang="es-ES" b="1" dirty="0"/>
            </a:br>
            <a:endParaRPr lang="es-ES" dirty="0"/>
          </a:p>
        </p:txBody>
      </p:sp>
      <p:sp>
        <p:nvSpPr>
          <p:cNvPr id="3" name="2 Marcador de contenido"/>
          <p:cNvSpPr>
            <a:spLocks noGrp="1"/>
          </p:cNvSpPr>
          <p:nvPr>
            <p:ph idx="1"/>
          </p:nvPr>
        </p:nvSpPr>
        <p:spPr/>
        <p:txBody>
          <a:bodyPr>
            <a:normAutofit fontScale="77500" lnSpcReduction="20000"/>
          </a:bodyPr>
          <a:lstStyle/>
          <a:p>
            <a:r>
              <a:rPr lang="es-ES" b="1" dirty="0"/>
              <a:t>Derecho a la Identidad: </a:t>
            </a:r>
            <a:r>
              <a:rPr lang="es-ES" i="1" dirty="0"/>
              <a:t>(CURP). </a:t>
            </a:r>
          </a:p>
          <a:p>
            <a:r>
              <a:rPr lang="es-ES" dirty="0"/>
              <a:t>Será responsabilidad de las autoridades educativas, gestionar la </a:t>
            </a:r>
            <a:r>
              <a:rPr lang="es-ES" i="1" dirty="0"/>
              <a:t>CURP de los alumnos que no cuenten con ella. </a:t>
            </a:r>
          </a:p>
          <a:p>
            <a:endParaRPr lang="es-ES" dirty="0"/>
          </a:p>
          <a:p>
            <a:r>
              <a:rPr lang="es-ES" b="1" i="1" dirty="0"/>
              <a:t>Leyenda a incluirse en Documentos Provisionales que se </a:t>
            </a:r>
          </a:p>
          <a:p>
            <a:r>
              <a:rPr lang="es-ES" b="1" i="1" dirty="0"/>
              <a:t>Expidan en tanto se acredita Plenamente la Identidad del Educando 	</a:t>
            </a:r>
          </a:p>
          <a:p>
            <a:r>
              <a:rPr lang="es-ES" i="1" dirty="0"/>
              <a:t>“</a:t>
            </a:r>
            <a:r>
              <a:rPr lang="es-ES" b="1" i="1" dirty="0"/>
              <a:t>DOCUMENTO PROVISIONAL. La expedición del documento definitivo se hará hasta la acreditación plena de la identidad del educando. No deberá obstaculizarse su continuidad académica. Este no es documento de identidad.” 	</a:t>
            </a:r>
          </a:p>
          <a:p>
            <a:endParaRPr lang="es-ES" dirty="0"/>
          </a:p>
          <a:p>
            <a:endParaRPr lang="es-MX" b="1" dirty="0" smtClean="0"/>
          </a:p>
          <a:p>
            <a:endParaRPr lang="es-ES" b="1" dirty="0"/>
          </a:p>
          <a:p>
            <a:endParaRPr lang="es-E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PROTECCIÓN DE DATOS PERSONALES </a:t>
            </a:r>
            <a:br>
              <a:rPr lang="es-ES" dirty="0"/>
            </a:br>
            <a:endParaRPr lang="es-ES" dirty="0"/>
          </a:p>
        </p:txBody>
      </p:sp>
      <p:sp>
        <p:nvSpPr>
          <p:cNvPr id="3" name="2 Marcador de contenido"/>
          <p:cNvSpPr>
            <a:spLocks noGrp="1"/>
          </p:cNvSpPr>
          <p:nvPr>
            <p:ph idx="1"/>
          </p:nvPr>
        </p:nvSpPr>
        <p:spPr/>
        <p:txBody>
          <a:bodyPr/>
          <a:lstStyle/>
          <a:p>
            <a:endParaRPr lang="es-ES" dirty="0"/>
          </a:p>
          <a:p>
            <a:r>
              <a:rPr lang="es-ES" i="1" dirty="0"/>
              <a:t>Facilitar la movilidad y el tránsito de estudiantes en el sistema educativo nacional; 	</a:t>
            </a:r>
          </a:p>
          <a:p>
            <a:endParaRPr lang="es-ES" dirty="0"/>
          </a:p>
          <a:p>
            <a:endParaRPr lang="es-ES" dirty="0"/>
          </a:p>
          <a:p>
            <a:r>
              <a:rPr lang="es-ES" i="1" dirty="0"/>
              <a:t>Evitar la falsificación de antecedentes escolares, 	</a:t>
            </a:r>
          </a:p>
          <a:p>
            <a:endParaRPr lang="es-ES" dirty="0"/>
          </a:p>
          <a:p>
            <a:endParaRPr lang="es-E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REGISTROS ESCOLARES </a:t>
            </a:r>
            <a:br>
              <a:rPr lang="es-ES" dirty="0"/>
            </a:br>
            <a:endParaRPr lang="es-ES" dirty="0"/>
          </a:p>
        </p:txBody>
      </p:sp>
      <p:sp>
        <p:nvSpPr>
          <p:cNvPr id="3" name="2 Marcador de contenido"/>
          <p:cNvSpPr>
            <a:spLocks noGrp="1"/>
          </p:cNvSpPr>
          <p:nvPr>
            <p:ph idx="1"/>
          </p:nvPr>
        </p:nvSpPr>
        <p:spPr/>
        <p:txBody>
          <a:bodyPr/>
          <a:lstStyle/>
          <a:p>
            <a:r>
              <a:rPr lang="es-ES" b="1" dirty="0"/>
              <a:t>Registro Nacional Registro Nacional de </a:t>
            </a:r>
            <a:r>
              <a:rPr lang="es-ES" b="1" dirty="0" err="1" smtClean="0"/>
              <a:t>de</a:t>
            </a:r>
            <a:r>
              <a:rPr lang="es-ES" b="1" dirty="0" smtClean="0"/>
              <a:t> Alumnos (RNA)</a:t>
            </a:r>
          </a:p>
          <a:p>
            <a:r>
              <a:rPr lang="es-ES" b="1" dirty="0" smtClean="0"/>
              <a:t>Emisión</a:t>
            </a:r>
            <a:r>
              <a:rPr lang="es-ES" b="1" dirty="0"/>
              <a:t>, Validación e Inscripción de Documentos Académicos (RODAC), </a:t>
            </a:r>
          </a:p>
          <a:p>
            <a:pPr>
              <a:buNone/>
            </a:pPr>
            <a:r>
              <a:rPr lang="es-ES" b="1" dirty="0" smtClean="0"/>
              <a:t> </a:t>
            </a:r>
            <a:r>
              <a:rPr lang="es-ES" b="1" dirty="0"/>
              <a:t>Uso de los Registros Escolares Federales: </a:t>
            </a:r>
          </a:p>
          <a:p>
            <a:pPr>
              <a:buNone/>
            </a:pPr>
            <a:r>
              <a:rPr lang="es-ES" dirty="0"/>
              <a:t>Operar en casos de emergencia o contingencia social, </a:t>
            </a:r>
          </a:p>
          <a:p>
            <a:pPr>
              <a:buNone/>
            </a:pPr>
            <a:endParaRPr lang="es-MX" b="1" dirty="0" smtClean="0"/>
          </a:p>
          <a:p>
            <a:pPr>
              <a:buNone/>
            </a:pPr>
            <a:endParaRPr lang="es-ES" b="1"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TotalTime>
  <Words>1176</Words>
  <Application>Microsoft Office PowerPoint</Application>
  <PresentationFormat>Presentación en pantalla (4:3)</PresentationFormat>
  <Paragraphs>134</Paragraphs>
  <Slides>22</Slides>
  <Notes>0</Notes>
  <HiddenSlides>0</HiddenSlides>
  <MMClips>0</MMClips>
  <ScaleCrop>false</ScaleCrop>
  <HeadingPairs>
    <vt:vector size="4" baseType="variant">
      <vt:variant>
        <vt:lpstr>Tema</vt:lpstr>
      </vt:variant>
      <vt:variant>
        <vt:i4>1</vt:i4>
      </vt:variant>
      <vt:variant>
        <vt:lpstr>Títulos de diapositiva</vt:lpstr>
      </vt:variant>
      <vt:variant>
        <vt:i4>22</vt:i4>
      </vt:variant>
    </vt:vector>
  </HeadingPairs>
  <TitlesOfParts>
    <vt:vector size="23" baseType="lpstr">
      <vt:lpstr>Tema de Office</vt:lpstr>
      <vt:lpstr>NORMAS DE ACREDITACION Y CERTIFICACION ESCOLAR</vt:lpstr>
      <vt:lpstr>CAPÍTULO I.1  OBJETO Y ÁMBITO DE APLICACIÓN  </vt:lpstr>
      <vt:lpstr>Obligatoriedad de las Normas: Las presentes normas son obligatorias para los servicios educativos que preste la autoridad educativa federal.  </vt:lpstr>
      <vt:lpstr>Interpretación, Casos de Duda y Asuntos No Previstos:</vt:lpstr>
      <vt:lpstr> DIFUSIÓN, DEFINICIONES Y DISPOSICIONES LEGALES APLICABLES  </vt:lpstr>
      <vt:lpstr>OTRAS DISPOSICIONES COMUNES A LOS DISTINTOS PROCESOS DE CONTROL ESCOLAR  </vt:lpstr>
      <vt:lpstr>Derecho a la Identidad, Protección de Datos Personales y Registros Escolares  </vt:lpstr>
      <vt:lpstr>PROTECCIÓN DE DATOS PERSONALES  </vt:lpstr>
      <vt:lpstr>REGISTROS ESCOLARES  </vt:lpstr>
      <vt:lpstr>Diapositiva 10</vt:lpstr>
      <vt:lpstr>cuando menos al inicio y fin de cada ciclo escolar.  </vt:lpstr>
      <vt:lpstr>Sistemas Locales de Control Escolar:  </vt:lpstr>
      <vt:lpstr>Boletas, Constancias y Certificados Electrónicos:  </vt:lpstr>
      <vt:lpstr>Formatos de Certificación:  </vt:lpstr>
      <vt:lpstr>Formatos de Apoyo al Control Escolar:  </vt:lpstr>
      <vt:lpstr>Solicitud a la DGAIR de Formatos de Certificación y Apoyo al Control Escolar  </vt:lpstr>
      <vt:lpstr>RESPONSABILIDADES DE LOS DIRECTORES Y RESPONSABLES DE PLANTEL  </vt:lpstr>
      <vt:lpstr>Diapositiva 18</vt:lpstr>
      <vt:lpstr>Diapositiva 19</vt:lpstr>
      <vt:lpstr>Diapositiva 20</vt:lpstr>
      <vt:lpstr>Trámites de Inscripción  </vt:lpstr>
      <vt:lpstr>    ALUMNOS CON NECESIDADES ESPECIALES      </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NORMAS DE ACREDITACION Y CERTIFICACION ESCOLAR</dc:title>
  <dc:creator>JGRH</dc:creator>
  <cp:lastModifiedBy>Enciclomedia</cp:lastModifiedBy>
  <cp:revision>15</cp:revision>
  <dcterms:created xsi:type="dcterms:W3CDTF">2012-05-28T01:40:55Z</dcterms:created>
  <dcterms:modified xsi:type="dcterms:W3CDTF">2012-05-28T13:17:14Z</dcterms:modified>
</cp:coreProperties>
</file>